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2" r:id="rId6"/>
    <p:sldId id="264" r:id="rId7"/>
    <p:sldId id="263" r:id="rId8"/>
    <p:sldId id="271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C9A3B-E593-46E3-BBF6-B3733D00B3A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5AB7B-2256-4BA9-A562-4856742EFA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2D9E1B-AE3F-4341-B905-40186581CEC1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45236E-4F53-4E69-9AA8-E3516CF70F5C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FAD0E-80D2-4E1F-A5D7-A24EDF14CED1}" type="slidenum">
              <a:rPr lang="en-GB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2A8207-4772-40DE-B831-B7463C31E2BC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F59D91-3E47-4054-BD21-F2DBF7939802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E820AE-332B-4ECD-B6C4-0A80D7A450FC}" type="slidenum">
              <a:rPr lang="en-GB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0C4345-F804-47EC-8F1A-299F772E86DB}" type="slidenum">
              <a:rPr lang="en-GB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BC18-EB3D-4FDE-8529-AF6AE513E633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2A5C0-9CC0-433D-8BC2-2A4E5C1EB3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Word_Document1.docx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1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16 May 2019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57200" y="762000"/>
            <a:ext cx="8458200" cy="2590800"/>
          </a:xfrm>
        </p:spPr>
        <p:txBody>
          <a:bodyPr>
            <a:normAutofit fontScale="90000"/>
          </a:bodyPr>
          <a:lstStyle/>
          <a:p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>Doctor of Business Administration </a:t>
            </a:r>
            <a:br>
              <a:rPr lang="en-GB" altLang="en-US" dirty="0" smtClean="0"/>
            </a:br>
            <a:r>
              <a:rPr lang="en-GB" altLang="en-US" dirty="0" smtClean="0"/>
              <a:t>and</a:t>
            </a:r>
            <a:br>
              <a:rPr lang="en-GB" altLang="en-US" dirty="0" smtClean="0"/>
            </a:br>
            <a:r>
              <a:rPr lang="en-GB" altLang="en-US" dirty="0" smtClean="0"/>
              <a:t>Professional Doctorate</a:t>
            </a:r>
            <a:br>
              <a:rPr lang="en-GB" altLang="en-US" dirty="0" smtClean="0"/>
            </a:br>
            <a:endParaRPr lang="en-US" altLang="en-US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295400" y="3962400"/>
            <a:ext cx="5943600" cy="1143000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GB" altLang="en-US" dirty="0" smtClean="0"/>
              <a:t>By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GB" altLang="en-US" dirty="0" smtClean="0"/>
              <a:t>Tom Amonde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</a:rPr>
              <a:t>16 May 2019</a:t>
            </a:r>
          </a:p>
        </p:txBody>
      </p:sp>
      <p:sp>
        <p:nvSpPr>
          <p:cNvPr id="36867" name="Title 1"/>
          <p:cNvSpPr>
            <a:spLocks noGrp="1"/>
          </p:cNvSpPr>
          <p:nvPr>
            <p:ph type="title" idx="4294967295"/>
          </p:nvPr>
        </p:nvSpPr>
        <p:spPr>
          <a:xfrm>
            <a:off x="1619250" y="836613"/>
            <a:ext cx="6423025" cy="717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Duration of each</a:t>
            </a:r>
          </a:p>
        </p:txBody>
      </p:sp>
      <p:sp>
        <p:nvSpPr>
          <p:cNvPr id="49156" name="Content Placeholder 2"/>
          <p:cNvSpPr>
            <a:spLocks noGrp="1"/>
          </p:cNvSpPr>
          <p:nvPr>
            <p:ph idx="4294967295"/>
          </p:nvPr>
        </p:nvSpPr>
        <p:spPr>
          <a:xfrm>
            <a:off x="1042988" y="1989138"/>
            <a:ext cx="8101012" cy="3557587"/>
          </a:xfrm>
        </p:spPr>
        <p:txBody>
          <a:bodyPr/>
          <a:lstStyle/>
          <a:p>
            <a:pPr eaLnBrk="1" hangingPunct="1"/>
            <a:r>
              <a:rPr lang="en-US" altLang="en-US" sz="3600" b="1" dirty="0" smtClean="0"/>
              <a:t>Work-based learning</a:t>
            </a:r>
            <a:endParaRPr lang="en-GB" altLang="en-US" sz="3600" b="1" dirty="0" smtClean="0"/>
          </a:p>
          <a:p>
            <a:pPr eaLnBrk="1" hangingPunct="1"/>
            <a:r>
              <a:rPr lang="en-US" altLang="en-US" sz="3600" b="1" dirty="0" smtClean="0"/>
              <a:t>Part-time</a:t>
            </a:r>
            <a:endParaRPr lang="en-GB" altLang="en-US" sz="3600" b="1" dirty="0" smtClean="0"/>
          </a:p>
          <a:p>
            <a:pPr eaLnBrk="1" hangingPunct="1"/>
            <a:r>
              <a:rPr lang="en-US" altLang="en-US" sz="3600" b="1" dirty="0" smtClean="0"/>
              <a:t>On average 3-4 years; max. </a:t>
            </a:r>
            <a:r>
              <a:rPr lang="en-US" altLang="en-US" sz="3600" b="1" dirty="0"/>
              <a:t>7</a:t>
            </a:r>
            <a:r>
              <a:rPr lang="en-US" altLang="en-US" sz="3600" b="1" dirty="0" smtClean="0"/>
              <a:t> years</a:t>
            </a:r>
            <a:endParaRPr lang="en-GB" altLang="en-US" sz="3600" b="1" dirty="0" smtClean="0"/>
          </a:p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</a:rPr>
              <a:t>16 May 2019</a:t>
            </a:r>
          </a:p>
        </p:txBody>
      </p:sp>
      <p:sp>
        <p:nvSpPr>
          <p:cNvPr id="39939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10588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Learning approaches</a:t>
            </a:r>
          </a:p>
        </p:txBody>
      </p:sp>
      <p:sp>
        <p:nvSpPr>
          <p:cNvPr id="53252" name="Rectangle 1"/>
          <p:cNvSpPr>
            <a:spLocks noGrp="1" noChangeArrowheads="1"/>
          </p:cNvSpPr>
          <p:nvPr>
            <p:ph idx="4294967295"/>
          </p:nvPr>
        </p:nvSpPr>
        <p:spPr>
          <a:xfrm>
            <a:off x="684212" y="1693060"/>
            <a:ext cx="7621587" cy="4031873"/>
          </a:xfrm>
        </p:spPr>
        <p:txBody>
          <a:bodyPr wrap="square" anchor="ctr">
            <a:spAutoFit/>
          </a:bodyPr>
          <a:lstStyle/>
          <a:p>
            <a:pPr marL="366713" lvl="1" indent="0" algn="just" eaLnBrk="1" hangingPunct="1">
              <a:spcBef>
                <a:spcPct val="0"/>
              </a:spcBef>
              <a:tabLst>
                <a:tab pos="457200" algn="l"/>
              </a:tabLst>
            </a:pPr>
            <a:r>
              <a:rPr lang="en-GB" altLang="en-US" sz="3200" dirty="0" smtClean="0">
                <a:cs typeface="Times New Roman" pitchFamily="18" charset="0"/>
              </a:rPr>
              <a:t>Study Blocks which are interactive and based on dialogue</a:t>
            </a:r>
          </a:p>
          <a:p>
            <a:pPr marL="366713" lvl="1" indent="0" algn="just" eaLnBrk="1" hangingPunct="1">
              <a:spcBef>
                <a:spcPct val="0"/>
              </a:spcBef>
              <a:tabLst>
                <a:tab pos="457200" algn="l"/>
              </a:tabLst>
            </a:pPr>
            <a:r>
              <a:rPr lang="en-GB" altLang="en-US" sz="3200" dirty="0" smtClean="0">
                <a:cs typeface="Times New Roman" pitchFamily="18" charset="0"/>
              </a:rPr>
              <a:t>the use of an e-learning environment</a:t>
            </a:r>
            <a:endParaRPr lang="en-GB" altLang="en-US" sz="3200" dirty="0" smtClean="0"/>
          </a:p>
          <a:p>
            <a:pPr marL="366713" lvl="1" indent="0" algn="just" eaLnBrk="1" hangingPunct="1">
              <a:spcBef>
                <a:spcPct val="0"/>
              </a:spcBef>
              <a:tabLst>
                <a:tab pos="457200" algn="l"/>
              </a:tabLst>
            </a:pPr>
            <a:r>
              <a:rPr lang="en-GB" altLang="en-US" sz="3200" dirty="0" smtClean="0">
                <a:cs typeface="Times New Roman" pitchFamily="18" charset="0"/>
              </a:rPr>
              <a:t>Work based development</a:t>
            </a:r>
            <a:endParaRPr lang="en-GB" altLang="en-US" sz="3200" dirty="0" smtClean="0"/>
          </a:p>
          <a:p>
            <a:pPr marL="366713" lvl="1" indent="0" algn="just" eaLnBrk="1" hangingPunct="1">
              <a:spcBef>
                <a:spcPct val="0"/>
              </a:spcBef>
              <a:tabLst>
                <a:tab pos="457200" algn="l"/>
              </a:tabLst>
            </a:pPr>
            <a:r>
              <a:rPr lang="en-GB" altLang="en-US" sz="3200" dirty="0" smtClean="0">
                <a:cs typeface="Times New Roman" pitchFamily="18" charset="0"/>
              </a:rPr>
              <a:t>Individual advice </a:t>
            </a:r>
            <a:endParaRPr lang="en-GB" altLang="en-US" sz="3200" dirty="0" smtClean="0"/>
          </a:p>
          <a:p>
            <a:pPr marL="366713" lvl="1" indent="0" algn="just" eaLnBrk="1" hangingPunct="1">
              <a:spcBef>
                <a:spcPct val="0"/>
              </a:spcBef>
              <a:tabLst>
                <a:tab pos="457200" algn="l"/>
              </a:tabLst>
            </a:pPr>
            <a:r>
              <a:rPr lang="en-GB" altLang="en-US" sz="3200" dirty="0" smtClean="0">
                <a:cs typeface="Times New Roman" pitchFamily="18" charset="0"/>
              </a:rPr>
              <a:t>Personal development, self direction and motivation</a:t>
            </a:r>
            <a:endParaRPr lang="en-GB" altLang="en-US" sz="3200" dirty="0" smtClean="0"/>
          </a:p>
          <a:p>
            <a:pPr marL="366713" lvl="1" indent="0" algn="just" eaLnBrk="1" hangingPunct="1">
              <a:spcBef>
                <a:spcPct val="0"/>
              </a:spcBef>
              <a:tabLst>
                <a:tab pos="457200" algn="l"/>
              </a:tabLst>
            </a:pPr>
            <a:r>
              <a:rPr lang="en-GB" altLang="en-US" sz="3200" dirty="0" smtClean="0">
                <a:cs typeface="Times New Roman" pitchFamily="18" charset="0"/>
              </a:rPr>
              <a:t>Peer Support.</a:t>
            </a:r>
            <a:endParaRPr lang="en-GB" alt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</a:rPr>
              <a:t>16 May 2019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28601"/>
            <a:ext cx="69342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Supervisors</a:t>
            </a:r>
            <a:endParaRPr lang="en-US" alt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1447800"/>
            <a:ext cx="7100887" cy="4651375"/>
          </a:xfrm>
        </p:spPr>
        <p:txBody>
          <a:bodyPr>
            <a:noAutofit/>
          </a:bodyPr>
          <a:lstStyle/>
          <a:p>
            <a:pPr eaLnBrk="1" hangingPunct="1"/>
            <a:r>
              <a:rPr lang="en-GB" altLang="en-US" dirty="0"/>
              <a:t>T</a:t>
            </a:r>
            <a:r>
              <a:rPr lang="en-GB" altLang="en-US" dirty="0" smtClean="0"/>
              <a:t>wo supervisors from UCC and UOS as appropriate to your area of study. They will have been chosen for their subject expertise and their experience of supervision.</a:t>
            </a:r>
          </a:p>
          <a:p>
            <a:pPr eaLnBrk="1" hangingPunct="1">
              <a:buNone/>
            </a:pPr>
            <a:endParaRPr lang="en-GB" altLang="en-US" dirty="0" smtClean="0"/>
          </a:p>
          <a:p>
            <a:pPr eaLnBrk="1" hangingPunct="1"/>
            <a:r>
              <a:rPr lang="en-GB" altLang="en-US" dirty="0" smtClean="0"/>
              <a:t>The ‘first’ supervisor is called the ‘Director of Studies’, and the second is the ‘Co-supervisor’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16 May </a:t>
            </a:r>
            <a:r>
              <a:rPr lang="en-GB" dirty="0"/>
              <a:t>2019</a:t>
            </a:r>
          </a:p>
        </p:txBody>
      </p:sp>
      <p:sp>
        <p:nvSpPr>
          <p:cNvPr id="5" name="Isosceles Triangle 4"/>
          <p:cNvSpPr/>
          <p:nvPr/>
        </p:nvSpPr>
        <p:spPr>
          <a:xfrm>
            <a:off x="2411413" y="2565400"/>
            <a:ext cx="3313112" cy="1655763"/>
          </a:xfrm>
          <a:prstGeom prst="triangle">
            <a:avLst>
              <a:gd name="adj" fmla="val 490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72708" name="Rectangle 5"/>
          <p:cNvSpPr>
            <a:spLocks noChangeArrowheads="1"/>
          </p:cNvSpPr>
          <p:nvPr/>
        </p:nvSpPr>
        <p:spPr bwMode="auto">
          <a:xfrm>
            <a:off x="3348038" y="2133600"/>
            <a:ext cx="22320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GB" altLang="en-US" b="1">
                <a:solidFill>
                  <a:srgbClr val="FF0000"/>
                </a:solidFill>
              </a:rPr>
              <a:t>New knowledge</a:t>
            </a:r>
          </a:p>
        </p:txBody>
      </p:sp>
      <p:sp>
        <p:nvSpPr>
          <p:cNvPr id="72709" name="Rectangle 6"/>
          <p:cNvSpPr>
            <a:spLocks noChangeArrowheads="1"/>
          </p:cNvSpPr>
          <p:nvPr/>
        </p:nvSpPr>
        <p:spPr bwMode="auto">
          <a:xfrm>
            <a:off x="5651500" y="3644900"/>
            <a:ext cx="2089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GB" altLang="en-US" b="1">
                <a:solidFill>
                  <a:srgbClr val="FF0000"/>
                </a:solidFill>
              </a:rPr>
              <a:t>Through systematic                                          enquiry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875" y="3752850"/>
            <a:ext cx="252095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algn="ctr" eaLnBrk="1" hangingPunct="1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GB" altLang="en-US" sz="2000" b="1" dirty="0">
                <a:solidFill>
                  <a:srgbClr val="FF0000"/>
                </a:solidFill>
                <a:latin typeface="Constantia"/>
                <a:cs typeface="+mn-cs"/>
              </a:rPr>
              <a:t>Academically underpinned</a:t>
            </a:r>
          </a:p>
        </p:txBody>
      </p:sp>
      <p:sp>
        <p:nvSpPr>
          <p:cNvPr id="72711" name="Rectangle 10"/>
          <p:cNvSpPr>
            <a:spLocks noChangeArrowheads="1"/>
          </p:cNvSpPr>
          <p:nvPr/>
        </p:nvSpPr>
        <p:spPr bwMode="auto">
          <a:xfrm flipH="1">
            <a:off x="3200400" y="381000"/>
            <a:ext cx="3124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 3" pitchFamily="18" charset="2"/>
              <a:buNone/>
            </a:pPr>
            <a:r>
              <a:rPr lang="en-GB" altLang="en-US" b="1" dirty="0"/>
              <a:t>Make it the ‘trinity’ rule:</a:t>
            </a:r>
          </a:p>
        </p:txBody>
      </p:sp>
      <p:pic>
        <p:nvPicPr>
          <p:cNvPr id="72712" name="Picture 2" descr="Image result for knowled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7800" y="1289050"/>
            <a:ext cx="13589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3" name="Picture 4" descr="Image result for systematic enqui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4583113"/>
            <a:ext cx="1325563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4" name="Picture 6" descr="Image result for academically underpinn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4724400"/>
            <a:ext cx="161925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</a:rPr>
              <a:t>16 May 2019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81000"/>
            <a:ext cx="8305800" cy="8191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GB" altLang="en-US" sz="4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UoS’s</a:t>
            </a:r>
            <a:r>
              <a:rPr lang="en-GB" alt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DBA /DProf. at UCC?</a:t>
            </a:r>
            <a:endParaRPr lang="en-US" altLang="en-US" sz="4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447800"/>
            <a:ext cx="7772400" cy="413385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Doctorate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Work-based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 / Practice based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Academic input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Research Degree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Tailored for Jamaica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alt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4000" dirty="0" smtClean="0"/>
              <a:t>The Nature of the DBA and the DProf (Maxwell, 2008)</a:t>
            </a:r>
            <a:endParaRPr lang="en-GB" sz="4000" dirty="0"/>
          </a:p>
        </p:txBody>
      </p:sp>
      <p:graphicFrame>
        <p:nvGraphicFramePr>
          <p:cNvPr id="22532" name="Object 2"/>
          <p:cNvGraphicFramePr>
            <a:graphicFrameLocks noChangeAspect="1"/>
          </p:cNvGraphicFramePr>
          <p:nvPr/>
        </p:nvGraphicFramePr>
        <p:xfrm>
          <a:off x="685800" y="1981200"/>
          <a:ext cx="7934325" cy="4462462"/>
        </p:xfrm>
        <a:graphic>
          <a:graphicData uri="http://schemas.openxmlformats.org/presentationml/2006/ole">
            <p:oleObj spid="_x0000_s1026" name="Document" r:id="rId4" imgW="3900846" imgH="2199772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Key things to remember:</a:t>
            </a:r>
          </a:p>
        </p:txBody>
      </p:sp>
      <p:sp>
        <p:nvSpPr>
          <p:cNvPr id="31747" name="Content Placeholder 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3" pitchFamily="18" charset="2"/>
              <a:buNone/>
              <a:defRPr/>
            </a:pP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What you are doing in your workplace at the moment (no matter how good) is not enough, because for the doctorate you are expected to do three key things (</a:t>
            </a:r>
            <a:r>
              <a:rPr lang="en-GB" alt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my‘trinity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’ rule):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3" pitchFamily="18" charset="2"/>
              <a:buNone/>
              <a:defRPr/>
            </a:pPr>
            <a:endParaRPr lang="en-GB" alt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Produce NEW knowledge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through systematic enquiry (i.e. recognised methodology)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academically underpinned (i.e. academic literature)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3" pitchFamily="18" charset="2"/>
              <a:buNone/>
              <a:defRPr/>
            </a:pP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Your professional work will be the </a:t>
            </a:r>
            <a:r>
              <a:rPr lang="en-GB" alt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vehicle </a:t>
            </a:r>
            <a:r>
              <a:rPr lang="en-GB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is likely to provide you with much of the data for your doctorate, but you have to develop it to doctoral level</a:t>
            </a:r>
          </a:p>
        </p:txBody>
      </p:sp>
      <p:sp>
        <p:nvSpPr>
          <p:cNvPr id="22532" name="Footer Placeholder 1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</a:rPr>
              <a:t>16 May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This is a long, exciting and ……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Is it worth it? </a:t>
            </a:r>
          </a:p>
          <a:p>
            <a:pPr eaLnBrk="1" hangingPunct="1"/>
            <a:r>
              <a:rPr lang="en-GB" altLang="en-US" dirty="0" smtClean="0"/>
              <a:t>At the end, you will be one of a very rare breed that can bridge the professional/academic divide</a:t>
            </a:r>
          </a:p>
          <a:p>
            <a:pPr eaLnBrk="1" hangingPunct="1"/>
            <a:r>
              <a:rPr lang="en-GB" altLang="en-US" dirty="0" smtClean="0"/>
              <a:t>You will be skilled in evidence-based practice</a:t>
            </a:r>
          </a:p>
          <a:p>
            <a:pPr eaLnBrk="1" hangingPunct="1"/>
            <a:r>
              <a:rPr lang="en-GB" altLang="en-US" dirty="0" smtClean="0"/>
              <a:t>You will be able to think creatively, innovatively, and inter-professionally</a:t>
            </a:r>
          </a:p>
          <a:p>
            <a:pPr eaLnBrk="1" hangingPunct="1"/>
            <a:r>
              <a:rPr lang="en-GB" altLang="en-US" dirty="0" smtClean="0"/>
              <a:t>You will develop/enhance your academic status</a:t>
            </a:r>
          </a:p>
          <a:p>
            <a:pPr eaLnBrk="1" hangingPunct="1">
              <a:buFont typeface="Wingdings 3" pitchFamily="18" charset="2"/>
              <a:buNone/>
            </a:pPr>
            <a:endParaRPr lang="en-GB" altLang="en-US" dirty="0" smtClean="0"/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</a:rPr>
              <a:t>16 May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DBA/DProf</a:t>
            </a:r>
            <a:endParaRPr lang="en-GB" dirty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 smtClean="0"/>
              <a:t>UNIVERSITY programmes: Cross-faculty</a:t>
            </a:r>
          </a:p>
          <a:p>
            <a:pPr eaLnBrk="1" hangingPunct="1"/>
            <a:r>
              <a:rPr lang="en-GB" dirty="0" smtClean="0"/>
              <a:t>Cohort-based</a:t>
            </a:r>
          </a:p>
          <a:p>
            <a:pPr eaLnBrk="1" hangingPunct="1"/>
            <a:r>
              <a:rPr lang="en-GB" dirty="0" smtClean="0"/>
              <a:t>Portfolio-based</a:t>
            </a:r>
          </a:p>
          <a:p>
            <a:pPr eaLnBrk="1" hangingPunct="1"/>
            <a:r>
              <a:rPr lang="en-GB" dirty="0" smtClean="0"/>
              <a:t>Taught element</a:t>
            </a:r>
          </a:p>
          <a:p>
            <a:pPr eaLnBrk="1" hangingPunct="1"/>
            <a:r>
              <a:rPr lang="en-GB" dirty="0" smtClean="0"/>
              <a:t>Flexibility</a:t>
            </a:r>
            <a:endParaRPr lang="en-US" dirty="0" smtClean="0"/>
          </a:p>
          <a:p>
            <a:pPr eaLnBrk="1" hangingPunct="1"/>
            <a:r>
              <a:rPr lang="en-US" dirty="0" smtClean="0"/>
              <a:t>part-time</a:t>
            </a:r>
            <a:endParaRPr lang="en-GB" dirty="0" smtClean="0"/>
          </a:p>
          <a:p>
            <a:pPr eaLnBrk="1" hangingPunct="1"/>
            <a:r>
              <a:rPr lang="en-US" dirty="0" smtClean="0"/>
              <a:t>work-based learning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2325" y="758825"/>
            <a:ext cx="7543800" cy="35655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/>
              <a:t>The university of Sunderland 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model FOR DBA/DProf                       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Programme</a:t>
            </a:r>
            <a:r>
              <a:rPr lang="en-US" dirty="0" smtClean="0"/>
              <a:t> Structure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1447800"/>
          <a:ext cx="8382000" cy="3782568"/>
        </p:xfrm>
        <a:graphic>
          <a:graphicData uri="http://schemas.openxmlformats.org/drawingml/2006/table">
            <a:tbl>
              <a:tblPr/>
              <a:tblGrid>
                <a:gridCol w="1899920"/>
                <a:gridCol w="2390866"/>
                <a:gridCol w="2295071"/>
                <a:gridCol w="1796143"/>
              </a:tblGrid>
              <a:tr h="2215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Framing Professional </a:t>
                      </a: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Identity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30 Cr (M)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latin typeface="Calibri"/>
                          <a:ea typeface="Calibri"/>
                          <a:cs typeface="Times New Roman"/>
                        </a:rPr>
                        <a:t>Contextualisation</a:t>
                      </a: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 and </a:t>
                      </a: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Planning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60 Cr (D)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Critical </a:t>
                      </a: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Debate in Professional Practice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30 Cr (D)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DBA </a:t>
                      </a: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and </a:t>
                      </a:r>
                      <a:endParaRPr lang="en-US" sz="20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latin typeface="Calibri"/>
                          <a:ea typeface="Calibri"/>
                          <a:cs typeface="Times New Roman"/>
                        </a:rPr>
                        <a:t>Dprof</a:t>
                      </a:r>
                      <a:endParaRPr lang="en-US" sz="20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+mn-lt"/>
                          <a:ea typeface="Calibri"/>
                          <a:cs typeface="Times New Roman"/>
                        </a:rPr>
                        <a:t>Research phase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+mn-lt"/>
                          <a:ea typeface="Calibri"/>
                          <a:cs typeface="Times New Roman"/>
                        </a:rPr>
                        <a:t>360 Cr (D) 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567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Practice-based </a:t>
                      </a: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Research </a:t>
                      </a: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30 Cr (M)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Practice-based </a:t>
                      </a: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Research </a:t>
                      </a: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/>
                          <a:ea typeface="Calibri"/>
                          <a:cs typeface="Times New Roman"/>
                        </a:rPr>
                        <a:t>Thesis/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5410200"/>
            <a:ext cx="8382000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JM" dirty="0" smtClean="0"/>
              <a:t>         6 Months                    6 Months                      6 Months                     18-54 Months</a:t>
            </a:r>
            <a:endParaRPr lang="en-JM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2325" y="1"/>
            <a:ext cx="7543800" cy="1219199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/>
              <a:t>The DBA/DProf Team</a:t>
            </a:r>
            <a:endParaRPr lang="en-GB" dirty="0"/>
          </a:p>
        </p:txBody>
      </p:sp>
      <p:sp>
        <p:nvSpPr>
          <p:cNvPr id="48131" name="Content Placeholder 7"/>
          <p:cNvSpPr>
            <a:spLocks noGrp="1"/>
          </p:cNvSpPr>
          <p:nvPr>
            <p:ph sz="half" idx="1"/>
          </p:nvPr>
        </p:nvSpPr>
        <p:spPr>
          <a:xfrm>
            <a:off x="822324" y="1295400"/>
            <a:ext cx="4130675" cy="50133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GB" b="1" dirty="0" smtClean="0"/>
              <a:t>Programme Leader</a:t>
            </a:r>
          </a:p>
          <a:p>
            <a:pPr eaLnBrk="1" hangingPunct="1"/>
            <a:r>
              <a:rPr lang="en-GB" dirty="0" smtClean="0"/>
              <a:t>John Fulton</a:t>
            </a:r>
          </a:p>
          <a:p>
            <a:pPr eaLnBrk="1" hangingPunct="1"/>
            <a:r>
              <a:rPr lang="en-GB" b="1" dirty="0" smtClean="0"/>
              <a:t>Assoc Programme leader</a:t>
            </a:r>
          </a:p>
          <a:p>
            <a:pPr eaLnBrk="1" hangingPunct="1"/>
            <a:r>
              <a:rPr lang="en-GB" dirty="0" err="1" smtClean="0"/>
              <a:t>Dirisa</a:t>
            </a:r>
            <a:r>
              <a:rPr lang="en-GB" dirty="0" smtClean="0"/>
              <a:t> </a:t>
            </a:r>
            <a:r>
              <a:rPr lang="en-GB" dirty="0" err="1" smtClean="0"/>
              <a:t>Mulindwa</a:t>
            </a:r>
            <a:endParaRPr lang="en-GB" dirty="0" smtClean="0"/>
          </a:p>
          <a:p>
            <a:pPr eaLnBrk="1" hangingPunct="1"/>
            <a:r>
              <a:rPr lang="en-GB" dirty="0" smtClean="0"/>
              <a:t>Tom Amonde</a:t>
            </a:r>
          </a:p>
          <a:p>
            <a:pPr eaLnBrk="1" hangingPunct="1"/>
            <a:r>
              <a:rPr lang="en-GB" b="1" dirty="0" smtClean="0"/>
              <a:t>Module Leaders</a:t>
            </a:r>
          </a:p>
          <a:p>
            <a:pPr eaLnBrk="1" hangingPunct="1"/>
            <a:r>
              <a:rPr lang="en-GB" dirty="0" smtClean="0"/>
              <a:t>Catherine Hayes</a:t>
            </a:r>
          </a:p>
          <a:p>
            <a:pPr eaLnBrk="1" hangingPunct="1"/>
            <a:r>
              <a:rPr lang="en-GB" dirty="0" smtClean="0"/>
              <a:t>Susan </a:t>
            </a:r>
            <a:r>
              <a:rPr lang="en-GB" dirty="0" err="1" smtClean="0"/>
              <a:t>Mandala</a:t>
            </a:r>
            <a:endParaRPr lang="en-GB" dirty="0" smtClean="0"/>
          </a:p>
          <a:p>
            <a:pPr eaLnBrk="1" hangingPunct="1"/>
            <a:r>
              <a:rPr lang="en-GB" dirty="0" smtClean="0"/>
              <a:t>Kim  Gilligan</a:t>
            </a:r>
          </a:p>
          <a:p>
            <a:pPr eaLnBrk="1" hangingPunct="1"/>
            <a:r>
              <a:rPr lang="en-GB" dirty="0" smtClean="0"/>
              <a:t>Alastair Irons</a:t>
            </a:r>
          </a:p>
          <a:p>
            <a:pPr eaLnBrk="1" hangingPunct="1"/>
            <a:r>
              <a:rPr lang="en-GB" dirty="0" err="1" smtClean="0"/>
              <a:t>Dirisa</a:t>
            </a:r>
            <a:r>
              <a:rPr lang="en-GB" dirty="0" smtClean="0"/>
              <a:t> </a:t>
            </a:r>
            <a:r>
              <a:rPr lang="en-GB" dirty="0" err="1" smtClean="0"/>
              <a:t>Mulindwa</a:t>
            </a: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</p:txBody>
      </p:sp>
      <p:sp>
        <p:nvSpPr>
          <p:cNvPr id="48132" name="Content Placeholder 8"/>
          <p:cNvSpPr>
            <a:spLocks noGrp="1"/>
          </p:cNvSpPr>
          <p:nvPr>
            <p:ph sz="half" idx="2"/>
          </p:nvPr>
        </p:nvSpPr>
        <p:spPr>
          <a:xfrm>
            <a:off x="5029199" y="1447801"/>
            <a:ext cx="3336925" cy="442118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GB" b="1" dirty="0" smtClean="0"/>
              <a:t>Chair of Boards</a:t>
            </a:r>
          </a:p>
          <a:p>
            <a:pPr eaLnBrk="1" hangingPunct="1"/>
            <a:r>
              <a:rPr lang="en-GB" dirty="0" smtClean="0"/>
              <a:t>Prof Mark Davies</a:t>
            </a:r>
          </a:p>
          <a:p>
            <a:pPr eaLnBrk="1" hangingPunct="1"/>
            <a:r>
              <a:rPr lang="en-GB" b="1" dirty="0" smtClean="0"/>
              <a:t>Administrator</a:t>
            </a:r>
            <a:r>
              <a:rPr lang="en-GB" dirty="0" smtClean="0"/>
              <a:t>  </a:t>
            </a:r>
          </a:p>
          <a:p>
            <a:pPr eaLnBrk="1" hangingPunct="1"/>
            <a:r>
              <a:rPr lang="en-GB" dirty="0" smtClean="0"/>
              <a:t>Ms Julie Little</a:t>
            </a:r>
          </a:p>
          <a:p>
            <a:pPr eaLnBrk="1" hangingPunct="1"/>
            <a:r>
              <a:rPr lang="en-GB" b="1" dirty="0" smtClean="0"/>
              <a:t>External Examiner</a:t>
            </a:r>
          </a:p>
          <a:p>
            <a:pPr eaLnBrk="1" hangingPunct="1"/>
            <a:r>
              <a:rPr lang="en-GB" dirty="0" smtClean="0"/>
              <a:t>Prof. Carol </a:t>
            </a:r>
            <a:r>
              <a:rPr lang="en-GB" dirty="0" err="1" smtClean="0"/>
              <a:t>Costley</a:t>
            </a:r>
            <a:endParaRPr lang="en-GB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16 May 2019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455</Words>
  <Application>Microsoft Office PowerPoint</Application>
  <PresentationFormat>On-screen Show (4:3)</PresentationFormat>
  <Paragraphs>103</Paragraphs>
  <Slides>13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Document</vt:lpstr>
      <vt:lpstr> Doctor of Business Administration  and Professional Doctorate </vt:lpstr>
      <vt:lpstr>The UoS’s DBA /DProf. at UCC?</vt:lpstr>
      <vt:lpstr>The Nature of the DBA and the DProf (Maxwell, 2008)</vt:lpstr>
      <vt:lpstr>Key things to remember:</vt:lpstr>
      <vt:lpstr>This is a long, exciting and ……</vt:lpstr>
      <vt:lpstr>DBA/DProf</vt:lpstr>
      <vt:lpstr>The university of Sunderland   model FOR DBA/DProf                        </vt:lpstr>
      <vt:lpstr>Programme Structure</vt:lpstr>
      <vt:lpstr>The DBA/DProf Team</vt:lpstr>
      <vt:lpstr>Duration of each</vt:lpstr>
      <vt:lpstr>Learning approaches</vt:lpstr>
      <vt:lpstr>Supervisors</vt:lpstr>
      <vt:lpstr>Slide 13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Professional Doctorate Doctor of Business Administration</dc:title>
  <dc:creator>Lecturer</dc:creator>
  <cp:lastModifiedBy>Tom Amonde</cp:lastModifiedBy>
  <cp:revision>18</cp:revision>
  <dcterms:created xsi:type="dcterms:W3CDTF">2019-04-04T19:43:29Z</dcterms:created>
  <dcterms:modified xsi:type="dcterms:W3CDTF">2019-06-13T21:16:01Z</dcterms:modified>
</cp:coreProperties>
</file>